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9" r:id="rId2"/>
    <p:sldId id="257" r:id="rId3"/>
    <p:sldId id="445" r:id="rId4"/>
    <p:sldId id="444" r:id="rId5"/>
    <p:sldId id="437" r:id="rId6"/>
    <p:sldId id="446" r:id="rId7"/>
    <p:sldId id="438" r:id="rId8"/>
    <p:sldId id="468" r:id="rId9"/>
    <p:sldId id="440" r:id="rId10"/>
    <p:sldId id="449" r:id="rId11"/>
    <p:sldId id="469" r:id="rId12"/>
    <p:sldId id="470" r:id="rId13"/>
    <p:sldId id="452" r:id="rId14"/>
    <p:sldId id="471" r:id="rId15"/>
    <p:sldId id="477" r:id="rId16"/>
    <p:sldId id="472" r:id="rId17"/>
    <p:sldId id="475" r:id="rId18"/>
    <p:sldId id="473" r:id="rId19"/>
    <p:sldId id="474" r:id="rId20"/>
    <p:sldId id="434" r:id="rId21"/>
    <p:sldId id="448" r:id="rId22"/>
    <p:sldId id="460" r:id="rId23"/>
    <p:sldId id="461" r:id="rId24"/>
    <p:sldId id="465" r:id="rId25"/>
    <p:sldId id="467" r:id="rId26"/>
    <p:sldId id="476" r:id="rId2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E19153-D709-462C-9F6D-4B846CFD406E}">
          <p14:sldIdLst>
            <p14:sldId id="399"/>
            <p14:sldId id="257"/>
            <p14:sldId id="445"/>
            <p14:sldId id="444"/>
            <p14:sldId id="437"/>
            <p14:sldId id="446"/>
            <p14:sldId id="438"/>
            <p14:sldId id="468"/>
            <p14:sldId id="440"/>
            <p14:sldId id="449"/>
            <p14:sldId id="469"/>
            <p14:sldId id="470"/>
            <p14:sldId id="452"/>
            <p14:sldId id="471"/>
            <p14:sldId id="477"/>
            <p14:sldId id="472"/>
            <p14:sldId id="475"/>
            <p14:sldId id="473"/>
            <p14:sldId id="474"/>
            <p14:sldId id="434"/>
            <p14:sldId id="448"/>
            <p14:sldId id="460"/>
            <p14:sldId id="461"/>
            <p14:sldId id="465"/>
            <p14:sldId id="467"/>
            <p14:sldId id="476"/>
          </p14:sldIdLst>
        </p14:section>
        <p14:section name="Untitled Section" id="{BA7544F9-FF4C-4F7B-8011-CFE376E2049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2349" autoAdjust="0"/>
  </p:normalViewPr>
  <p:slideViewPr>
    <p:cSldViewPr>
      <p:cViewPr>
        <p:scale>
          <a:sx n="64" d="100"/>
          <a:sy n="64" d="100"/>
        </p:scale>
        <p:origin x="-130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734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A901-824C-4E8C-A305-2A6D1B7EE95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734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5DED-40D4-4C24-B1A0-F70174A5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734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3880-3A17-424A-9505-99318302F494}" type="datetimeFigureOut">
              <a:rPr lang="en-AU" smtClean="0"/>
              <a:t>3/10/2022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8" y="4421934"/>
            <a:ext cx="5563544" cy="4188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734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2E37-ACEC-45AC-B544-AF0A997D4A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26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738CC2-795A-4243-9551-3380D7CE703F}" type="slidenum">
              <a:rPr lang="en-US"/>
              <a:pPr/>
              <a:t>1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642938"/>
            <a:ext cx="4278313" cy="3208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6053" y="4420941"/>
            <a:ext cx="5564155" cy="4188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A2E37-ACEC-45AC-B544-AF0A997D4AC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08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59BE3-9B7A-46E8-9170-5B2E344CC300}" type="slidenum">
              <a:rPr lang="en-US"/>
              <a:pPr/>
              <a:t>8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9988" y="712788"/>
            <a:ext cx="4668837" cy="3502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6053" y="4420941"/>
            <a:ext cx="5564155" cy="4188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59BE3-9B7A-46E8-9170-5B2E344CC300}" type="slidenum">
              <a:rPr lang="en-US"/>
              <a:pPr/>
              <a:t>9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9988" y="712788"/>
            <a:ext cx="4668837" cy="3502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6053" y="4420941"/>
            <a:ext cx="5564155" cy="4188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0839-E744-4217-A4A6-9A90A07753B1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35A8-BB78-4DE2-9C3D-24F232F53A70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1F-5927-480F-8582-C5B3BF342F9B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763E-33D7-45E6-B4EF-101825F40FC5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4E7E-CE43-4104-A388-6812A83CD5DD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395-7FA9-4482-ADF6-8B932D70214E}" type="datetime1">
              <a:rPr lang="en-AU" smtClean="0"/>
              <a:t>3/10/2022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ACD9-689C-454F-AA08-C022D1D9EB81}" type="datetime1">
              <a:rPr lang="en-AU" smtClean="0"/>
              <a:t>3/10/2022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EC19-A933-40E5-8584-2CF922085C58}" type="datetime1">
              <a:rPr lang="en-AU" smtClean="0"/>
              <a:t>3/10/2022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6A1F-13B1-4284-8BAB-F65A39414AA5}" type="datetime1">
              <a:rPr lang="en-AU" smtClean="0"/>
              <a:t>3/10/2022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F01-85A7-441F-BE44-CB41E08EF91A}" type="datetime1">
              <a:rPr lang="en-AU" smtClean="0"/>
              <a:t>3/10/2022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6326-4172-41DC-AD47-73AB70BB8EDA}" type="datetime1">
              <a:rPr lang="en-AU" smtClean="0"/>
              <a:t>3/10/2022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5DD2-F766-4AC9-8D00-79720186FE57}" type="datetime1">
              <a:rPr lang="en-AU" smtClean="0"/>
              <a:t>3/10/2022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E9EC-BC3A-428B-A246-EF994F3C5DF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11040" cy="31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386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408712" cy="1431032"/>
          </a:xfrm>
        </p:spPr>
        <p:txBody>
          <a:bodyPr>
            <a:normAutofit/>
          </a:bodyPr>
          <a:lstStyle/>
          <a:p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Results at FSRDC-FSML</a:t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(During 2016-2022)</a:t>
            </a:r>
            <a:endParaRPr lang="en-AU" sz="24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zia.hussnain\Desktop\FSRDC Logo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944116" cy="847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73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408712" cy="1160403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Average Yield ( tons / ha) of Promising line YTFG-236 at FSRDC-FSML During 2016-22</a:t>
            </a:r>
            <a:endParaRPr lang="en-A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40689"/>
              </p:ext>
            </p:extLst>
          </p:nvPr>
        </p:nvGraphicFramePr>
        <p:xfrm>
          <a:off x="311273" y="1412776"/>
          <a:ext cx="8509199" cy="47410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1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5354"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06-Year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Avg.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YTFG-236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114.20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122.10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150.90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139.80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142.80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112.10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126.10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136.40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124.87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121.10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112.50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114.60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SPF-234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96.60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118.40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126.10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117.90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111.72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112.50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109.80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120.20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109.45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111.70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93.30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122.60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99.80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116.50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97.70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116.40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113.60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106.23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CP77-400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102.40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104.30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102.62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CPF-251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96.20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HSF-240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51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08712" cy="1293664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Average Recovery % ( Nov.-Mar.) of Promising lineYTFG-236 at FSRDC-FSML During 2016-22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44630"/>
              </p:ext>
            </p:extLst>
          </p:nvPr>
        </p:nvGraphicFramePr>
        <p:xfrm>
          <a:off x="311273" y="1556792"/>
          <a:ext cx="8509199" cy="470067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74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5354"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06-Year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Avg.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Rec.%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YTFG-236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SPF-234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CP77-400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HSF-240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39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41784"/>
            <a:ext cx="6408712" cy="1431032"/>
          </a:xfrm>
        </p:spPr>
        <p:txBody>
          <a:bodyPr>
            <a:normAutofit/>
          </a:bodyPr>
          <a:lstStyle/>
          <a:p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Results of NUYT</a:t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(2019-2021)</a:t>
            </a:r>
            <a:endParaRPr lang="en-AU" sz="24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13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Conducted at;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SRI-AARI, Faisalabad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PARC-NSTHRI,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Thatta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SRI-AARI,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Tandojam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SRD-SRI-AARI,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Khanpur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FSRDC, Fatima Sugar Mills,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Addu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SSRI,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Jhang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5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14</a:t>
            </a:fld>
            <a:endParaRPr lang="en-AU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608" y="111671"/>
            <a:ext cx="6840760" cy="725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500" b="1" dirty="0">
                <a:latin typeface="Arial" panose="020B0604020202020204" pitchFamily="34" charset="0"/>
                <a:cs typeface="Arial" panose="020B0604020202020204" pitchFamily="34" charset="0"/>
              </a:rPr>
              <a:t>Summary of NUYT Results</a:t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(Average of 02 years)</a:t>
            </a:r>
            <a:endParaRPr lang="en-AU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02188"/>
              </p:ext>
            </p:extLst>
          </p:nvPr>
        </p:nvGraphicFramePr>
        <p:xfrm>
          <a:off x="713235" y="1124741"/>
          <a:ext cx="7891213" cy="4979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Variety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Cane Yield (tons/ha)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CCS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Sugar Yield (tons/ha)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SLSG-1409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YTFG-236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SoG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CPSG-29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Th-1504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CPF-246 (Standard)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SLSG-1591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Th-10 (Standard)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S2012 SL-426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SLSG-1653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S2003 US-778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SLSG-1654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CPFG-110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SoG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CPSG-24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CPF-249 (Standard)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MS-2003 CR8-407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8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SPF-234 (Standard)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6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21" y="188640"/>
            <a:ext cx="6768955" cy="864096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latin typeface="Arial" pitchFamily="34" charset="0"/>
                <a:cs typeface="Arial" pitchFamily="34" charset="0"/>
              </a:rPr>
            </a:b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DNA Fingerprinting from Agri. Biotechnology Research Institute, AARI Faisalabad.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6408" b="1486"/>
          <a:stretch/>
        </p:blipFill>
        <p:spPr>
          <a:xfrm>
            <a:off x="683568" y="1412776"/>
            <a:ext cx="7776864" cy="48965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15</a:t>
            </a:fld>
            <a:endParaRPr lang="en-AU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4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720080"/>
          </a:xfrm>
        </p:spPr>
        <p:txBody>
          <a:bodyPr>
            <a:normAutofit fontScale="90000"/>
          </a:bodyPr>
          <a:lstStyle/>
          <a:p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Results of Zonal Field Trials</a:t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(2019-2021)</a:t>
            </a:r>
            <a:endParaRPr lang="en-AU" sz="24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16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76250" y="1196752"/>
            <a:ext cx="8272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Zonal field trails were conducted at 09 locations of Punjab during Spring 2019. Detail of locations is as under and results were taken in 3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dirty="0">
                <a:latin typeface="Arial" pitchFamily="34" charset="0"/>
                <a:cs typeface="Arial" pitchFamily="34" charset="0"/>
              </a:rPr>
              <a:t> week of February.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Rao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Yousaf</a:t>
            </a:r>
            <a:r>
              <a:rPr lang="en-US" dirty="0">
                <a:latin typeface="Arial" pitchFamily="34" charset="0"/>
                <a:cs typeface="Arial" pitchFamily="34" charset="0"/>
              </a:rPr>
              <a:t> Jamil,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Gurmani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FSML.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Syed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Sajjad</a:t>
            </a:r>
            <a:r>
              <a:rPr lang="en-US" dirty="0">
                <a:latin typeface="Arial" pitchFamily="34" charset="0"/>
                <a:cs typeface="Arial" pitchFamily="34" charset="0"/>
              </a:rPr>
              <a:t> Hussain,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Moza</a:t>
            </a:r>
            <a:r>
              <a:rPr lang="en-US" dirty="0">
                <a:latin typeface="Arial" pitchFamily="34" charset="0"/>
                <a:cs typeface="Arial" pitchFamily="34" charset="0"/>
              </a:rPr>
              <a:t> Tariq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Chowk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Kot Addu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Chunnu</a:t>
            </a:r>
            <a:r>
              <a:rPr lang="en-US" dirty="0">
                <a:latin typeface="Arial" pitchFamily="34" charset="0"/>
                <a:cs typeface="Arial" pitchFamily="34" charset="0"/>
              </a:rPr>
              <a:t> Khan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Laghari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Jatoi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Muzaffargarh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Arshad Hussain Khan,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Layyah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Fareed Hussain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Bhapla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D. G. Khan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Malik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Rab</a:t>
            </a:r>
            <a:r>
              <a:rPr lang="en-US" dirty="0">
                <a:latin typeface="Arial" pitchFamily="34" charset="0"/>
                <a:cs typeface="Arial" pitchFamily="34" charset="0"/>
              </a:rPr>
              <a:t> Nawaz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Kalroo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Multan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Mushtaq Ahmad Baloch,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Chowki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Masti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Kehror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Pakka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Lodhran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Mr. Langer Khan, 18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Hazari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Jhang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3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40760" cy="1088395"/>
          </a:xfrm>
        </p:spPr>
        <p:txBody>
          <a:bodyPr>
            <a:normAutofit/>
          </a:bodyPr>
          <a:lstStyle/>
          <a:p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Summary of Zonal Field Trials</a:t>
            </a:r>
            <a:br>
              <a:rPr lang="en-A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(Average of 02 years at harvesting in Feb.)</a:t>
            </a:r>
            <a:endParaRPr lang="en-AU" sz="20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17</a:t>
            </a:fld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86813"/>
              </p:ext>
            </p:extLst>
          </p:nvPr>
        </p:nvGraphicFramePr>
        <p:xfrm>
          <a:off x="1403648" y="1412776"/>
          <a:ext cx="6192688" cy="368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Variety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Cane Yield (tons/ha)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Recovery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Sugar Yield (tons/ha)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YTFG-236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126.24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SPF-234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CPF-251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CP77-400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HSF-240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65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3"/>
            <a:ext cx="6480720" cy="864096"/>
          </a:xfrm>
        </p:spPr>
        <p:txBody>
          <a:bodyPr>
            <a:normAutofit/>
          </a:bodyPr>
          <a:lstStyle/>
          <a:p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Detail of Cane Yield (tons/ha) </a:t>
            </a: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(Average of 02 years at harvesting in Feb.)</a:t>
            </a:r>
            <a:endParaRPr lang="en-AU" sz="20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18</a:t>
            </a:fld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61825"/>
              </p:ext>
            </p:extLst>
          </p:nvPr>
        </p:nvGraphicFramePr>
        <p:xfrm>
          <a:off x="476249" y="1340764"/>
          <a:ext cx="8128196" cy="4625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4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3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Sanawan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Kot</a:t>
                      </a:r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Addu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Muzaffargarh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Layyah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 G. Khan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Lodhran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Jhang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YTFG-236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126.24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SPF-234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CP77-400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102.39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HSF-240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88.73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04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04656" cy="797883"/>
          </a:xfrm>
        </p:spPr>
        <p:txBody>
          <a:bodyPr>
            <a:normAutofit fontScale="90000"/>
          </a:bodyPr>
          <a:lstStyle/>
          <a:p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Detail of Recovery %</a:t>
            </a:r>
            <a:b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(Average of 02 years at harvesting in Feb.)</a:t>
            </a:r>
            <a:endParaRPr lang="en-AU" sz="2000" dirty="0"/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19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09598"/>
              </p:ext>
            </p:extLst>
          </p:nvPr>
        </p:nvGraphicFramePr>
        <p:xfrm>
          <a:off x="476249" y="1340764"/>
          <a:ext cx="8128196" cy="4625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4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3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Sanawan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Kot</a:t>
                      </a:r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Addu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Muzaffargarh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Layyah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 G. Khan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Lodhran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Jhang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YTFG-236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SPF-234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CP77-400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HSF-240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764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Performance of Promising Sugarcane Elite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Line YTFG-236 in Punjab, Pakistan</a:t>
            </a:r>
          </a:p>
        </p:txBody>
      </p:sp>
      <p:pic>
        <p:nvPicPr>
          <p:cNvPr id="4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118316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itchFamily="34" charset="0"/>
                <a:cs typeface="Arial" pitchFamily="34" charset="0"/>
              </a:rPr>
              <a:t>By: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>
                <a:latin typeface="Arial" pitchFamily="34" charset="0"/>
                <a:cs typeface="Arial" pitchFamily="34" charset="0"/>
              </a:rPr>
              <a:t>Dr. Syed Zia Ul Hussnain, Zulfqar Waseem Malik, Mushtaq Ahmad &amp; M. Umair Farooq</a:t>
            </a:r>
          </a:p>
          <a:p>
            <a:pPr algn="ctr"/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Fatima Sugar Research &amp; Development Centre (FSRDC),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Fatima Sugar Mills Limited,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Kot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Addu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08712" cy="872371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Quality Analysis of YTFG-236 from Different Institutes / Sugar Mills</a:t>
            </a:r>
            <a:endParaRPr lang="en-A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67448"/>
              </p:ext>
            </p:extLst>
          </p:nvPr>
        </p:nvGraphicFramePr>
        <p:xfrm>
          <a:off x="899592" y="1196752"/>
          <a:ext cx="7560840" cy="46193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Institute</a:t>
                      </a:r>
                      <a:endParaRPr lang="en-A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Recovery %</a:t>
                      </a:r>
                      <a:endParaRPr lang="en-A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1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28-Sep-21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Ashraf Sugar Mills.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30-Dec-21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SCRI,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(Govt.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KPK).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11-Jan-22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SRI, AARI, Faisalabad (</a:t>
                      </a:r>
                      <a:r>
                        <a:rPr lang="en-A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</a:t>
                      </a:r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Punjab).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28-Jan-22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SCRI,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(Govt.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KPK).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01-Feb-22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SRI, AARI, Faisalabad (</a:t>
                      </a:r>
                      <a:r>
                        <a:rPr lang="en-A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</a:t>
                      </a:r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Punjab).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17-Feb-22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RYK Sugar Mills.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22-Feb-22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Sheikhoo</a:t>
                      </a:r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Sugar Mills.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22-Feb-22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Fatima</a:t>
                      </a:r>
                      <a:r>
                        <a:rPr lang="en-A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Sugar Mills.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21-Mar-22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Analysed by </a:t>
                      </a:r>
                      <a:r>
                        <a:rPr lang="en-A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Ramzan</a:t>
                      </a:r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Sugar Mills Representative.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29-Sep.22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A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Darya Khan Sugar Mills, Darya Khan.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02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08712" cy="1008112"/>
          </a:xfrm>
        </p:spPr>
        <p:txBody>
          <a:bodyPr>
            <a:normAutofit/>
          </a:bodyPr>
          <a:lstStyle/>
          <a:p>
            <a:r>
              <a:rPr lang="en-AU" sz="2200" b="1" dirty="0">
                <a:latin typeface="Arial" pitchFamily="34" charset="0"/>
                <a:cs typeface="Arial" panose="020B0604020202020204" pitchFamily="34" charset="0"/>
              </a:rPr>
              <a:t>Reaction of Promising lines Against Red Rot  During 2017-2022 at FSRDC-FSML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981307"/>
              </p:ext>
            </p:extLst>
          </p:nvPr>
        </p:nvGraphicFramePr>
        <p:xfrm>
          <a:off x="1331640" y="1628800"/>
          <a:ext cx="6490750" cy="36579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0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Variety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(2017)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(2018)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(2019)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(2020)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(2021)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 Rot </a:t>
                      </a:r>
                    </a:p>
                    <a:p>
                      <a:pPr algn="ctr" fontAlgn="b"/>
                      <a:r>
                        <a:rPr lang="en-A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(2022)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YTFG-236</a:t>
                      </a:r>
                      <a:endParaRPr lang="en-A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CPF-250</a:t>
                      </a:r>
                      <a:endParaRPr lang="en-A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CPF-253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CPF-251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CP 77-400</a:t>
                      </a:r>
                      <a:endParaRPr lang="en-A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CPF 246</a:t>
                      </a:r>
                      <a:endParaRPr lang="en-A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CPF-247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CPF-249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HSF 240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endParaRPr lang="en-A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CPF-237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SPF-234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7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22</a:t>
            </a:fld>
            <a:endParaRPr lang="en-AU"/>
          </a:p>
        </p:txBody>
      </p:sp>
      <p:pic>
        <p:nvPicPr>
          <p:cNvPr id="1026" name="Picture 2" descr="C:\Users\ZEESHAN AKRAM\Desktop\pics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26" y="1124744"/>
            <a:ext cx="4825954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17290" y="188640"/>
            <a:ext cx="666707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latin typeface="Arial" pitchFamily="34" charset="0"/>
                <a:cs typeface="Arial" pitchFamily="34" charset="0"/>
              </a:rPr>
              <a:t>Visit of Sugarcane Travelling Seminar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organized by PARC, Islamabad at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FSRDC Research Farm</a:t>
            </a:r>
          </a:p>
        </p:txBody>
      </p:sp>
    </p:spTree>
    <p:extLst>
      <p:ext uri="{BB962C8B-B14F-4D97-AF65-F5344CB8AC3E}">
        <p14:creationId xmlns:p14="http://schemas.microsoft.com/office/powerpoint/2010/main" val="147480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23</a:t>
            </a:fld>
            <a:endParaRPr lang="en-AU"/>
          </a:p>
        </p:txBody>
      </p:sp>
      <p:pic>
        <p:nvPicPr>
          <p:cNvPr id="6146" name="Picture 2" descr="C:\Users\ZEESHAN AKRAM\Desktop\pics\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/>
          <a:stretch/>
        </p:blipFill>
        <p:spPr bwMode="auto">
          <a:xfrm>
            <a:off x="2068643" y="908720"/>
            <a:ext cx="4951629" cy="5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1266" y="111770"/>
            <a:ext cx="673908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latin typeface="Arial" pitchFamily="34" charset="0"/>
                <a:cs typeface="Arial" pitchFamily="34" charset="0"/>
              </a:rPr>
              <a:t>Visit of Sugarcane Travelling Seminar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organized by PARC, Islamabad at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FSRDC Research Farm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888" y="16096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YTFG-236</a:t>
            </a:r>
          </a:p>
        </p:txBody>
      </p:sp>
    </p:spTree>
    <p:extLst>
      <p:ext uri="{BB962C8B-B14F-4D97-AF65-F5344CB8AC3E}">
        <p14:creationId xmlns:p14="http://schemas.microsoft.com/office/powerpoint/2010/main" val="5217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24</a:t>
            </a:fld>
            <a:endParaRPr lang="en-AU"/>
          </a:p>
        </p:txBody>
      </p:sp>
      <p:pic>
        <p:nvPicPr>
          <p:cNvPr id="4098" name="Picture 2" descr="C:\Users\ZEESHAN AKRAM\Desktop\pics\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5"/>
          <a:stretch/>
        </p:blipFill>
        <p:spPr bwMode="auto">
          <a:xfrm>
            <a:off x="683568" y="1821904"/>
            <a:ext cx="767496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3568" y="471810"/>
            <a:ext cx="75608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900" b="1" dirty="0">
                <a:latin typeface="Arial" pitchFamily="34" charset="0"/>
                <a:cs typeface="Arial" pitchFamily="34" charset="0"/>
              </a:rPr>
              <a:t>Inspection Visit of Federal Seed Certification &amp; Registration Department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, Islamabad at </a:t>
            </a:r>
            <a:r>
              <a:rPr lang="en-AU" sz="1900" b="1" dirty="0">
                <a:latin typeface="Arial" pitchFamily="34" charset="0"/>
                <a:cs typeface="Arial" pitchFamily="34" charset="0"/>
              </a:rPr>
              <a:t>FSRDC Research Farm</a:t>
            </a:r>
          </a:p>
        </p:txBody>
      </p:sp>
    </p:spTree>
    <p:extLst>
      <p:ext uri="{BB962C8B-B14F-4D97-AF65-F5344CB8AC3E}">
        <p14:creationId xmlns:p14="http://schemas.microsoft.com/office/powerpoint/2010/main" val="398430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25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381981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39752" y="404664"/>
            <a:ext cx="468052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latin typeface="Arial" pitchFamily="34" charset="0"/>
                <a:cs typeface="Arial" pitchFamily="34" charset="0"/>
              </a:rPr>
              <a:t>View of YTFG-236 at </a:t>
            </a:r>
            <a:r>
              <a:rPr lang="en-AU" sz="2000" b="1" dirty="0" err="1">
                <a:latin typeface="Arial" pitchFamily="34" charset="0"/>
                <a:cs typeface="Arial" pitchFamily="34" charset="0"/>
              </a:rPr>
              <a:t>Ramzan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 Sugar Mills </a:t>
            </a:r>
            <a:r>
              <a:rPr lang="en-AU" sz="2000" b="1">
                <a:latin typeface="Arial" pitchFamily="34" charset="0"/>
                <a:cs typeface="Arial" pitchFamily="34" charset="0"/>
              </a:rPr>
              <a:t>Farms September 2022</a:t>
            </a:r>
            <a:endParaRPr lang="en-A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12245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26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195736" y="2348880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Thanks</a:t>
            </a:r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570" y="2111945"/>
            <a:ext cx="78088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Research at FSRDC is clustered within four multidisciplinary programmes, namely Variety Improvement, Crop Protection, Crop Performance &amp; Optimization.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Research being conducted at the research centre is building a bridge between the organization and farmers through advanced agriculture technology.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FSRDC also offers a range of services including fertilizers advisory, disease diagnoses and educational courses to the farmers.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50047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Welcome to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Fatima Sugarcane Research and Development Centre (FSRDC).</a:t>
            </a:r>
          </a:p>
        </p:txBody>
      </p:sp>
    </p:spTree>
    <p:extLst>
      <p:ext uri="{BB962C8B-B14F-4D97-AF65-F5344CB8AC3E}">
        <p14:creationId xmlns:p14="http://schemas.microsoft.com/office/powerpoint/2010/main" val="388454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5378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Goal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988840"/>
            <a:ext cx="781687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 develop sugarcane varietal and production technologies for sustainability of the industry in Pakistan.</a:t>
            </a:r>
          </a:p>
        </p:txBody>
      </p:sp>
    </p:spTree>
    <p:extLst>
      <p:ext uri="{BB962C8B-B14F-4D97-AF65-F5344CB8AC3E}">
        <p14:creationId xmlns:p14="http://schemas.microsoft.com/office/powerpoint/2010/main" val="286206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321424"/>
              </p:ext>
            </p:extLst>
          </p:nvPr>
        </p:nvGraphicFramePr>
        <p:xfrm>
          <a:off x="611560" y="836712"/>
          <a:ext cx="793122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Plot size/Selection</a:t>
                      </a:r>
                      <a:r>
                        <a:rPr lang="en-AU" sz="14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Criteria</a:t>
                      </a:r>
                      <a:r>
                        <a:rPr lang="en-AU" sz="14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stage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Selection Criteria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(Nursery)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stool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Growth, Stooling, Stalk size, Freedom from naturally occurring diseases and periodic brix %.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(Progeny)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m single row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plot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Germination, Tillering, Growth, Stooling, Stalk number, Side shooting, Erectness, Pithiness, Piping, Lodging, Free from naturally occurring diseases, Artificial inoculation of Red rot, Brix %.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(Advance)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 m x 6 rows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plot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25 %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 as in stage-2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Yield estimates, Herbicide susceptibility,</a:t>
                      </a:r>
                      <a:r>
                        <a:rPr lang="en-AU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Natural infestation of borers/other insects and Brix %.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(Q.Final)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 m x 4 rows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 replications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 as in stage-3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Agronomic trials with more emphasis on ratoonability, Pathological trials,tests on</a:t>
                      </a:r>
                      <a:r>
                        <a:rPr lang="en-AU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 harvest losses and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Periodic quality analysis (brix, pol, purity and recovery % cane.</a:t>
                      </a:r>
                      <a:endParaRPr lang="en-A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(Semi-Final)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m x 6 rows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 replications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 as in stage-4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Coordinated trials, numbers</a:t>
                      </a:r>
                      <a:r>
                        <a:rPr lang="en-AU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sites and years.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Block planting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acre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Plantation acceptance (Plant + Ratoon Crop)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Coordinated trials on growers fields, numbers of sites and years.</a:t>
                      </a:r>
                      <a:endParaRPr lang="en-A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2-5 acres (25-sites)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 planting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 as in Stage-6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 field trials.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Clonal Selection Criteria 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9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Sugarcane variety development at FSRDC</a:t>
            </a:r>
            <a:b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Fuzz / Clones Detail</a:t>
            </a:r>
            <a:endParaRPr lang="en-A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010829"/>
              </p:ext>
            </p:extLst>
          </p:nvPr>
        </p:nvGraphicFramePr>
        <p:xfrm>
          <a:off x="1043608" y="1340768"/>
          <a:ext cx="6911682" cy="46928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Organization </a:t>
                      </a:r>
                      <a:endParaRPr lang="en-AU" sz="16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No. of crosses / Clones</a:t>
                      </a:r>
                      <a:endParaRPr lang="en-AU" sz="16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AU" sz="16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USDA-ARS CP, USA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PARC</a:t>
                      </a:r>
                      <a:r>
                        <a:rPr lang="en-AU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SSRI, JHANG Lines from</a:t>
                      </a:r>
                      <a:r>
                        <a:rPr lang="en-AU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AU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YT &amp; </a:t>
                      </a: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S2012CP-Series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Total-</a:t>
                      </a:r>
                      <a:r>
                        <a:rPr lang="en-AU" sz="16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150-Clones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USDA-ARS CP, USA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USDA-ARS CP, USA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BARBADOS (SRDB)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SRI-LANKA (SRDB)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FRANCE (SRDB)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09-Clones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INDIA (SRDB)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01-Clones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AUSTRALIA</a:t>
                      </a:r>
                      <a:r>
                        <a:rPr lang="en-AU" sz="1600" baseline="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(SRDB)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01-Clones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USDA-ARS CP, USA</a:t>
                      </a:r>
                      <a:endParaRPr lang="en-AU" sz="16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14-Clones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AU" sz="16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49">
                <a:tc>
                  <a:txBody>
                    <a:bodyPr/>
                    <a:lstStyle/>
                    <a:p>
                      <a:pPr algn="l"/>
                      <a:r>
                        <a:rPr lang="en-AU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SRI-LANKA (SRDB)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3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84576" cy="504056"/>
          </a:xfrm>
        </p:spPr>
        <p:txBody>
          <a:bodyPr>
            <a:normAutofit fontScale="90000"/>
          </a:bodyPr>
          <a:lstStyle/>
          <a:p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100" b="1" dirty="0">
                <a:latin typeface="Arial" panose="020B0604020202020204" pitchFamily="34" charset="0"/>
                <a:cs typeface="Arial" panose="020B0604020202020204" pitchFamily="34" charset="0"/>
              </a:rPr>
              <a:t>Present Status of Germplasm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92192"/>
              </p:ext>
            </p:extLst>
          </p:nvPr>
        </p:nvGraphicFramePr>
        <p:xfrm>
          <a:off x="571550" y="908720"/>
          <a:ext cx="8032898" cy="56296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 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Seedling Year/Source of fuzz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Number of seedlings/Lines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Stage-7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Promising Lines / NUVYT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USA &amp; FG- lines (S2012CPFG-110, YTFG-236 )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77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ii S2015 CPFG , Canal Point, USA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07</a:t>
                      </a: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77">
                <a:tc>
                  <a:txBody>
                    <a:bodyPr/>
                    <a:lstStyle/>
                    <a:p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iii USA, France, India &amp; Australia    (Introduction)</a:t>
                      </a:r>
                      <a:r>
                        <a:rPr lang="en-AU" sz="14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AU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77">
                <a:tc>
                  <a:txBody>
                    <a:bodyPr/>
                    <a:lstStyle/>
                    <a:p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iv NUVYT (2020-2022 &amp; 2021-2023)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Stage-6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Final lines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S2016 CPFG, Canal Point, USA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Stage-5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Semi Final lines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S2017 CPFG,  Canal Point, USA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09</a:t>
                      </a: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110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Stage-4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Quarter Final lines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4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S2018 CPFG,  Canal Point, USA</a:t>
                      </a:r>
                      <a:endParaRPr lang="en-A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293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Stage-3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Advance lines 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758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S2019</a:t>
                      </a:r>
                      <a:r>
                        <a:rPr lang="en-AU" sz="14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CPFG, Canal Point USA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104</a:t>
                      </a: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Stage-2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Progeny lines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S2020</a:t>
                      </a:r>
                      <a:r>
                        <a:rPr lang="en-AU" sz="14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CPFG, &amp; S2020 SLFG Series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261</a:t>
                      </a: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Sub.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Stage-1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Seedling / Source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S2021</a:t>
                      </a:r>
                      <a:r>
                        <a:rPr lang="en-AU" sz="14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CPFG, &amp; S2021 SLFG Series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5,270</a:t>
                      </a:r>
                      <a:endParaRPr lang="en-AU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242">
                <a:tc>
                  <a:txBody>
                    <a:bodyPr/>
                    <a:lstStyle/>
                    <a:p>
                      <a:r>
                        <a:rPr lang="en-A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Grand total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5,730</a:t>
                      </a:r>
                      <a:endParaRPr lang="en-AU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6985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1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3568" y="1052736"/>
            <a:ext cx="781687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Sugarcane germplasm were donated by PARC, Islamabad to Fatima Sugar Research and Development Centre (FSRDC), Fatima Sugar Mills Limited in 2015 including YT-236 (parental clones of YN 73-204 X CP72-1210).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The screening process was conducted at FSRDC during 2015-2022 to evaluate area specific sugarcane variety for Punjab.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Zonal field trials were also carried out at different locations on grower’s fields. 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After getting the NOC from the concerned authorities, clones renamed as YTFG-236. 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The promising line YTFG-236 having the cane yield potential (150.9 tons/ha) and sugar recovery % (13.03) as the standard check varieties. 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The results also revealed very early maturing trend, higher yield potential with excellent ratoonability, non-lodging behavior, resistant to insect-pest and major diseases. 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en-US" dirty="0"/>
              <a:t>The clone is promising, excellent and growers friendly have the potential of becoming future varieties to meet the needs of the fast-changing sugar industry of Pakistan.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51720" y="292350"/>
            <a:ext cx="4824536" cy="54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Abstract.</a:t>
            </a:r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6239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9632" y="292350"/>
            <a:ext cx="6480720" cy="7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The Filters from which the </a:t>
            </a:r>
          </a:p>
          <a:p>
            <a:pPr algn="ctr" hangingPunct="1"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Clone YTFG-236 Permit </a:t>
            </a:r>
          </a:p>
        </p:txBody>
      </p:sp>
      <p:pic>
        <p:nvPicPr>
          <p:cNvPr id="5" name="Picture 10" descr="Description: Description: Description: Description: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E9EC-BC3A-428B-A246-EF994F3C5DF3}" type="slidenum">
              <a:rPr lang="en-AU" smtClean="0"/>
              <a:t>9</a:t>
            </a:fld>
            <a:endParaRPr lang="en-AU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6883"/>
              </p:ext>
            </p:extLst>
          </p:nvPr>
        </p:nvGraphicFramePr>
        <p:xfrm>
          <a:off x="683568" y="1397000"/>
          <a:ext cx="7776864" cy="361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Sr.No.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Descriptions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NUVYTs Trial (2019-2021).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DNA Fingerprinting 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Agri. Biotechnology Research Institute, AARI Faisalabad.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DUS trial (02-year)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from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Federal Seed Certification &amp; Registration department, Islamabad.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Completed</a:t>
                      </a:r>
                    </a:p>
                    <a:p>
                      <a:pPr algn="l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+mn-ea"/>
                        </a:rPr>
                        <a:t>Zonal Field trials.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Planted on around 3,500 acres in FSML area of Muzaffargarh and also in different zone in Punjab.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Highly</a:t>
                      </a:r>
                    </a:p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Acceptable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96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1768</Words>
  <Application>Microsoft Office PowerPoint</Application>
  <PresentationFormat>On-screen Show (4:3)</PresentationFormat>
  <Paragraphs>891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Sugarcane variety development at FSRDC Fuzz / Clones Detail</vt:lpstr>
      <vt:lpstr>  Present Status of Germplasm </vt:lpstr>
      <vt:lpstr>PowerPoint Presentation</vt:lpstr>
      <vt:lpstr>PowerPoint Presentation</vt:lpstr>
      <vt:lpstr>Results at FSRDC-FSML  (During 2016-2022)</vt:lpstr>
      <vt:lpstr>Average Yield ( tons / ha) of Promising line YTFG-236 at FSRDC-FSML During 2016-22</vt:lpstr>
      <vt:lpstr>Average Recovery % ( Nov.-Mar.) of Promising lineYTFG-236 at FSRDC-FSML During 2016-22</vt:lpstr>
      <vt:lpstr>Results of NUYT  (2019-2021)</vt:lpstr>
      <vt:lpstr>PowerPoint Presentation</vt:lpstr>
      <vt:lpstr>  DNA Fingerprinting from Agri. Biotechnology Research Institute, AARI Faisalabad. </vt:lpstr>
      <vt:lpstr>Results of Zonal Field Trials  (2019-2021)</vt:lpstr>
      <vt:lpstr>Summary of Zonal Field Trials  (Average of 02 years at harvesting in Feb.)</vt:lpstr>
      <vt:lpstr>Detail of Cane Yield (tons/ha)  (Average of 02 years at harvesting in Feb.)</vt:lpstr>
      <vt:lpstr>Detail of Recovery %  (Average of 02 years at harvesting in Feb.)</vt:lpstr>
      <vt:lpstr>Quality Analysis of YTFG-236 from Different Institutes / Sugar Mills</vt:lpstr>
      <vt:lpstr>Reaction of Promising lines Against Red Rot  During 2017-2022 at FSRDC-FSML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Syed Zia Ul Hussnain</dc:creator>
  <cp:lastModifiedBy>Aamir Shahzad</cp:lastModifiedBy>
  <cp:revision>933</cp:revision>
  <cp:lastPrinted>2021-01-09T11:04:27Z</cp:lastPrinted>
  <dcterms:created xsi:type="dcterms:W3CDTF">2018-04-11T06:17:00Z</dcterms:created>
  <dcterms:modified xsi:type="dcterms:W3CDTF">2022-10-03T13:27:19Z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